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2"/>
  </p:notesMasterIdLst>
  <p:sldIdLst>
    <p:sldId id="264" r:id="rId3"/>
    <p:sldId id="265" r:id="rId4"/>
    <p:sldId id="266" r:id="rId5"/>
    <p:sldId id="267" r:id="rId6"/>
    <p:sldId id="256" r:id="rId7"/>
    <p:sldId id="270" r:id="rId8"/>
    <p:sldId id="268" r:id="rId9"/>
    <p:sldId id="271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CC608-F75E-754A-A961-ED99D2144EB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9443-D947-C649-888E-639AEE978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2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Stored procedures help in:</a:t>
            </a:r>
          </a:p>
          <a:p>
            <a:r>
              <a:rPr lang="en-US" dirty="0"/>
              <a:t>Automating data loading processes</a:t>
            </a:r>
          </a:p>
          <a:p>
            <a:r>
              <a:rPr lang="en-US" dirty="0"/>
              <a:t>Ensuring consistency and reliability in data manipulation</a:t>
            </a:r>
          </a:p>
          <a:p>
            <a:r>
              <a:rPr lang="en-US" dirty="0"/>
              <a:t>Reducing redundancy by encapsulating complex logic into a single callable unit</a:t>
            </a:r>
          </a:p>
          <a:p>
            <a:r>
              <a:rPr lang="en-US" dirty="0"/>
              <a:t>Improving performance by reducing the need to repeatedly parse and optimize SQL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9443-D947-C649-888E-639AEE978C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3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E835-9A40-C387-AAEF-F09207991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CB474-9672-95B5-6BB9-6DEB3DD04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100E9-547D-5438-45BF-62E1305A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B2268-52ED-9680-568F-47DD1B37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47332-B193-ED37-077F-DCE49811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957E-2666-648C-D4FD-F9E5BFB9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4F341-81F8-F406-71E6-03B5392DC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55666-017B-451A-29A8-E0E5A2C0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39DE8-FACE-F17A-DDD6-99C5FA44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074BC-7C3C-69AD-6ECD-F5BBD2A5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2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929DE-93C9-FFF6-9A0B-2B2A3A7EC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187BD-0CFD-6384-D4BB-4C55203A0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71064-13F4-BB04-B0A5-D0280D1B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7064F-339A-0DA6-968E-17DE01C2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DBC29-E881-5972-E0C8-CD94380F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58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F758-5C8B-FD26-8BA8-A4DED6E9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43A7F-1A6F-744F-160C-F7687136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ABD71-C53E-E194-F789-78BA5720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EA75F-BF10-E137-B624-84BA8DBF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A586E-9C10-6049-14C3-C35C046E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81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06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4694-9B3A-2339-C7E8-CD0DF023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09E2F-A8EF-CF40-FC55-5B4AE7EB9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F6C35-60C7-8113-6AAF-8D60A78D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E730-6DFA-C3BE-E5E9-C5773B65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C6D3D-62E0-6C74-1040-1CD7695A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2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E10C-1EC4-9786-05AD-6D82D211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1AE18-6EF0-C051-855C-F95EA27F5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C196-549E-6E19-70BA-01425F6AD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E0C1B-D298-D986-BF50-E7E28183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FCD06-1059-AD01-44C5-8AD8480F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2BAA4-09AA-33BE-DC6E-50AE3FC8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4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DB52-0FFE-A085-EC12-DBA4F2F0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20F9A-9BB3-CEB5-F402-776B68C44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992E6-247A-777D-E1F9-3D9395AF7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59968-132D-3767-223B-FC6A7F108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CF241-66C2-F3E3-DB97-E29506423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A670A1-8C65-6458-BD59-A51C312C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179D9-8C9C-68A6-3800-02BC6F30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FDAD5-A695-FB53-DB80-FB919604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1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561A-C6C3-DFCA-1E92-0B1F9043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D7A2B-B6EC-CB69-E865-2CAB9E86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68470-82CA-EA6C-7EF8-58F52156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7181F-7E83-0DCC-6D11-D60790C6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2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FB5EC-4D16-17A1-464A-F34124602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F6EA3-B568-2B8E-9362-A54AED46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51306-A8A2-9E7F-0219-069DFBED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E92D-32DE-6CF8-CF8F-2975EFB6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B91D5-8F40-A888-1CC2-B4D64558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EAD05-FCB7-457B-4DDD-990987A2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B8915-54EB-0DA7-82ED-4D05554B4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67577-3D96-046D-51D7-85640996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8435B-51BD-257F-2102-1C93E3F2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9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3622-FB9F-A5B9-8DD1-621100E0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CCEC5-BA9A-C41F-C3F2-666C869E5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FF1F4-E26C-6678-3692-AFFA88C55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6A1E8-A88A-FE01-A5AB-A961F195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1F871-6BA6-F15F-4D75-DC9BC551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82AF6-19F2-24FE-F35E-8328A692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8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12B14-6779-05EC-8172-CFBC06C7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3AE36-8FBB-9962-02E1-6F7CF1F1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F9C-A87C-C30C-10C5-3EA3B64CE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7E3F0E-2AEC-5446-8F57-48CAACA720E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0826-41FB-CF41-0733-F20CBC14A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61C0-2C79-F418-E284-9CD078BF2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4E095F-1831-1E40-9E96-BCCFC02CD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9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36A1-1A23-FDCA-E791-278F673B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Star Schema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F0848-B081-1EB4-54CE-A4262714B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Created by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5B7BB-086A-0BEE-471F-DC71F427D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Group 2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C4E88AB-38AA-4511-AC45-FE88D3E6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r="26418"/>
          <a:stretch>
            <a:fillRect/>
          </a:stretch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3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44646-6168-2C02-DD91-739E4FF7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 Schema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29ACC-B90D-757A-4791-51577C3889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Structure of Star Schema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AED79-970F-B44D-A688-46625B2DBC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star schema</a:t>
            </a:r>
            <a:r>
              <a:rPr lang="en-US" dirty="0"/>
              <a:t> is a database design used in data warehousing, where data is organized into </a:t>
            </a:r>
            <a:r>
              <a:rPr lang="en-US" b="1" dirty="0"/>
              <a:t>fact tables</a:t>
            </a:r>
            <a:r>
              <a:rPr lang="en-US" dirty="0"/>
              <a:t> and </a:t>
            </a:r>
            <a:r>
              <a:rPr lang="en-US" b="1" dirty="0"/>
              <a:t>dimension tables</a:t>
            </a:r>
            <a:r>
              <a:rPr lang="en-US" dirty="0"/>
              <a:t>. The fact table contains the measurable, quantitative data (like sales or order amounts), while dimension tables store descriptive attributes (like customer details, product details, or time).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55BA3-6E81-776A-7577-C775062791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Photos provided by Unsplash</a:t>
            </a:r>
          </a:p>
        </p:txBody>
      </p:sp>
      <p:pic>
        <p:nvPicPr>
          <p:cNvPr id="15" name="Picture Placeholder 14" descr="A diagram of a product dimension&#10;&#10;Description automatically generated">
            <a:extLst>
              <a:ext uri="{FF2B5EF4-FFF2-40B4-BE49-F238E27FC236}">
                <a16:creationId xmlns:a16="http://schemas.microsoft.com/office/drawing/2014/main" id="{F6AB2D52-923B-315B-7DA6-F66157DC79B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679" r="-3251"/>
          <a:stretch/>
        </p:blipFill>
        <p:spPr>
          <a:xfrm>
            <a:off x="6695624" y="1204005"/>
            <a:ext cx="5248726" cy="4449989"/>
          </a:xfrm>
        </p:spPr>
      </p:pic>
    </p:spTree>
    <p:extLst>
      <p:ext uri="{BB962C8B-B14F-4D97-AF65-F5344CB8AC3E}">
        <p14:creationId xmlns:p14="http://schemas.microsoft.com/office/powerpoint/2010/main" val="62218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FDB0-FB67-06A7-8F16-981472D9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Loading Process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FA70963-7881-228C-679A-BCBE3CE8566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7012" r="2701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151F77-13ED-457D-BC0E-B00D0E0139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78803" y="3143485"/>
            <a:ext cx="2917371" cy="2057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data loading process</a:t>
            </a:r>
            <a:r>
              <a:rPr lang="en-US" dirty="0"/>
              <a:t> involves populating these tables with data from various source systems. This often requires transferring data from source tables into a format suitable for the star schema.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D9DB3-F72B-B7BE-ADA8-04CEB70935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390704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AF8E-0382-7E9F-399A-A6DB55ED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</a:t>
            </a:r>
            <a:br>
              <a:rPr lang="en-US" dirty="0"/>
            </a:br>
            <a:r>
              <a:rPr lang="en-US" dirty="0"/>
              <a:t>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34028-060B-3002-B3EF-19C42EA4C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Understanding Stored Procedures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208C8-E5F2-FEE0-73BA-5579582187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stored procedure</a:t>
            </a:r>
            <a:r>
              <a:rPr lang="en-US" dirty="0"/>
              <a:t> is a precompiled collection of one or more SQL statements that can be executed as a single call. Stored procedures are commonly used to automate repetitive tasks, such as data insertion, updates, and maintenance.</a:t>
            </a:r>
          </a:p>
        </p:txBody>
      </p:sp>
      <p:pic>
        <p:nvPicPr>
          <p:cNvPr id="13" name="Picture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D217514-1986-3041-6367-9CCF6701B1A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4650" t="6424" r="37075" b="5054"/>
          <a:stretch/>
        </p:blipFill>
        <p:spPr>
          <a:xfrm>
            <a:off x="6492593" y="764040"/>
            <a:ext cx="5214980" cy="5297262"/>
          </a:xfrm>
        </p:spPr>
      </p:pic>
    </p:spTree>
    <p:extLst>
      <p:ext uri="{BB962C8B-B14F-4D97-AF65-F5344CB8AC3E}">
        <p14:creationId xmlns:p14="http://schemas.microsoft.com/office/powerpoint/2010/main" val="347315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/>
        </p:nvGraphicFramePr>
        <p:xfrm>
          <a:off x="999744" y="3048000"/>
          <a:ext cx="10363200" cy="2621280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libri SemiBold" pitchFamily="34" charset="0"/>
                          <a:ea typeface="Calibri SemiBold" pitchFamily="34" charset="-122"/>
                          <a:cs typeface="Calibri SemiBold" pitchFamily="34" charset="-120"/>
                        </a:rPr>
                        <a:t>Parameter Name</a:t>
                      </a:r>
                      <a:endParaRPr lang="en-US" sz="1400" dirty="0">
                        <a:latin typeface="Calibri SemiBold" charset="0"/>
                        <a:ea typeface="Calibri SemiBold" charset="0"/>
                        <a:cs typeface="Calibri SemiBold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libri SemiBold" pitchFamily="34" charset="0"/>
                          <a:ea typeface="Calibri SemiBold" pitchFamily="34" charset="-122"/>
                          <a:cs typeface="Calibri SemiBold" pitchFamily="34" charset="-120"/>
                        </a:rPr>
                        <a:t>Data Type</a:t>
                      </a:r>
                      <a:endParaRPr lang="en-US" sz="1400" dirty="0">
                        <a:latin typeface="Calibri SemiBold" charset="0"/>
                        <a:ea typeface="Calibri SemiBold" charset="0"/>
                        <a:cs typeface="Calibri SemiBold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libri SemiBold" pitchFamily="34" charset="0"/>
                          <a:ea typeface="Calibri SemiBold" pitchFamily="34" charset="-122"/>
                          <a:cs typeface="Calibri SemiBold" pitchFamily="34" charset="-120"/>
                        </a:rPr>
                        <a:t>Purpose</a:t>
                      </a:r>
                      <a:endParaRPr lang="en-US" sz="1400" dirty="0">
                        <a:latin typeface="Calibri SemiBold" charset="0"/>
                        <a:ea typeface="Calibri SemiBold" charset="0"/>
                        <a:cs typeface="Calibri SemiBold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@StartTime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DATETIME2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Indicates when the workflow step began.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@WorkFlowDescription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NVARCHAR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Provides a summary of the workflow step.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@WorkFlowStepTableRowCount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INT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Records the number of rows processed.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@UserAuthorizationKey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INT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Links to the user who authorized the step.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914400" y="723900"/>
            <a:ext cx="10439400" cy="132080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latin typeface="Poppins"/>
                <a:cs typeface="Poppins"/>
              </a:rPr>
              <a:t>Stored Procedure Example</a:t>
            </a:r>
          </a:p>
        </p:txBody>
      </p:sp>
      <p:sp>
        <p:nvSpPr>
          <p:cNvPr id="4" name="Shape 1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0600" y="1854200"/>
            <a:ext cx="6032500" cy="7874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Stored Procedure Name: </a:t>
            </a:r>
            <a:r>
              <a:rPr lang="en-US" sz="1600" dirty="0" err="1"/>
              <a:t>Process.usp_TrackWorkFlow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Objective:</a:t>
            </a:r>
            <a:r>
              <a:rPr lang="en-US" sz="1600" dirty="0"/>
              <a:t> Tracks workflow progress by recording details such as start time, description, and row count.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C1AF73B-59B4-6AA6-E0B3-72380DE1689A}"/>
              </a:ext>
            </a:extLst>
          </p:cNvPr>
          <p:cNvSpPr/>
          <p:nvPr/>
        </p:nvSpPr>
        <p:spPr>
          <a:xfrm>
            <a:off x="990600" y="5740400"/>
            <a:ext cx="6032500" cy="7874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Inserts a new record into the </a:t>
            </a:r>
            <a:r>
              <a:rPr lang="en-US" sz="1600" dirty="0" err="1"/>
              <a:t>Process.WorkflowSteps</a:t>
            </a:r>
            <a:r>
              <a:rPr lang="en-US" sz="1600" dirty="0"/>
              <a:t> table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661F-8AA8-85C5-AAFF-9B892392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9"/>
            <a:ext cx="9375820" cy="1122254"/>
          </a:xfrm>
        </p:spPr>
        <p:txBody>
          <a:bodyPr/>
          <a:lstStyle/>
          <a:p>
            <a:r>
              <a:rPr lang="en-US" sz="3600" dirty="0"/>
              <a:t>SQL Code for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A0125-F9E7-61CF-76AC-1CCB3E1AE1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918953"/>
            <a:ext cx="5029200" cy="472654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INSERT INTO </a:t>
            </a:r>
            <a:r>
              <a:rPr lang="en-US" sz="1100" dirty="0" err="1"/>
              <a:t>Process.WorkflowSteps</a:t>
            </a:r>
            <a:r>
              <a:rPr lang="en-US" sz="1100" dirty="0"/>
              <a:t> 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</a:t>
            </a:r>
            <a:r>
              <a:rPr lang="en-US" sz="1100" dirty="0" err="1"/>
              <a:t>WorkFlowStepKey</a:t>
            </a:r>
            <a:r>
              <a:rPr lang="en-US" sz="11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</a:t>
            </a:r>
            <a:r>
              <a:rPr lang="en-US" sz="1100" dirty="0" err="1"/>
              <a:t>WorkFlowStepDescription</a:t>
            </a:r>
            <a:r>
              <a:rPr lang="en-US" sz="11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</a:t>
            </a:r>
            <a:r>
              <a:rPr lang="en-US" sz="1100" dirty="0" err="1"/>
              <a:t>WorkFlowStepTableRowCount</a:t>
            </a:r>
            <a:r>
              <a:rPr lang="en-US" sz="11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</a:t>
            </a:r>
            <a:r>
              <a:rPr lang="en-US" sz="1100" dirty="0" err="1"/>
              <a:t>StartingDateTime</a:t>
            </a:r>
            <a:r>
              <a:rPr lang="en-US" sz="11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</a:t>
            </a:r>
            <a:r>
              <a:rPr lang="en-US" sz="1100" dirty="0" err="1"/>
              <a:t>EndingDateTime</a:t>
            </a:r>
            <a:r>
              <a:rPr lang="en-US" sz="11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</a:t>
            </a:r>
            <a:r>
              <a:rPr lang="en-US" sz="1100" dirty="0" err="1"/>
              <a:t>UserAuthorizationKey</a:t>
            </a:r>
            <a:endParaRPr lang="en-US" sz="11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VALUES 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NEXT VALUE FOR </a:t>
            </a:r>
            <a:r>
              <a:rPr lang="en-US" sz="1100" dirty="0" err="1"/>
              <a:t>Process.WorkflowStepSequence</a:t>
            </a:r>
            <a:r>
              <a:rPr lang="en-US" sz="11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@</a:t>
            </a:r>
            <a:r>
              <a:rPr lang="en-US" sz="1100" dirty="0" err="1"/>
              <a:t>WorkFlowDescription</a:t>
            </a:r>
            <a:r>
              <a:rPr lang="en-US" sz="11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@</a:t>
            </a:r>
            <a:r>
              <a:rPr lang="en-US" sz="1100" dirty="0" err="1"/>
              <a:t>WorkFlowStepTableRowCount</a:t>
            </a:r>
            <a:r>
              <a:rPr lang="en-US" sz="11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@</a:t>
            </a:r>
            <a:r>
              <a:rPr lang="en-US" sz="1100" dirty="0" err="1"/>
              <a:t>StartTime</a:t>
            </a:r>
            <a:r>
              <a:rPr lang="en-US" sz="1100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SYSDATETIME(),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    @</a:t>
            </a:r>
            <a:r>
              <a:rPr lang="en-US" sz="1100" dirty="0" err="1"/>
              <a:t>UserAuthorizationKey</a:t>
            </a:r>
            <a:endParaRPr lang="en-US" sz="11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);</a:t>
            </a:r>
          </a:p>
        </p:txBody>
      </p:sp>
      <p:pic>
        <p:nvPicPr>
          <p:cNvPr id="8" name="Picture Placeholder 7" descr="A diagram of a workflow diagram&#10;&#10;Description automatically generated">
            <a:extLst>
              <a:ext uri="{FF2B5EF4-FFF2-40B4-BE49-F238E27FC236}">
                <a16:creationId xmlns:a16="http://schemas.microsoft.com/office/drawing/2014/main" id="{EEDA471F-38C8-8E4F-A70F-3E90F93926C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-522" r="-985"/>
          <a:stretch/>
        </p:blipFill>
        <p:spPr>
          <a:xfrm>
            <a:off x="4930846" y="2281976"/>
            <a:ext cx="6678385" cy="4000499"/>
          </a:xfrm>
        </p:spPr>
      </p:pic>
    </p:spTree>
    <p:extLst>
      <p:ext uri="{BB962C8B-B14F-4D97-AF65-F5344CB8AC3E}">
        <p14:creationId xmlns:p14="http://schemas.microsoft.com/office/powerpoint/2010/main" val="346307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8647-5D54-B692-F0DA-0644AD5B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Tracking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2B50E-0466-A3F7-D4BF-2346733A0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Input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FBD62-D8BD-F0AF-12A8-BDA30C75C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Execution Logic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ECE2F-7364-BFE6-1DA8-38EAF63384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Output Management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540D44-98EF-9DC1-FA08-83DAFAD02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This procedure takes several parameters to track workflow progress, including start time, workflow description, and authorization.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B6705B-B1AE-5CE9-F5B4-40A86C8D9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It executes an insert statement into the Process.WorkflowSteps table, ensuring accurate logging for every workflow step executed.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5484FD-9524-1703-DEC3-EB5E5EA616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The output inserts a new record capturing all details about the workflow step, aiding in monitoring and tracking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365102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B81D-E7F4-93BA-218E-67CABBA5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Stored Procedures for Star Schema Loading and Workflow Tracking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527554-B536-C772-39F2-C7C34AF0EA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40805" y="3144055"/>
            <a:ext cx="4337268" cy="569890"/>
          </a:xfrm>
        </p:spPr>
        <p:txBody>
          <a:bodyPr/>
          <a:lstStyle/>
          <a:p>
            <a:r>
              <a:rPr lang="en-US" sz="2400" dirty="0" err="1"/>
              <a:t>Jascharan’s</a:t>
            </a:r>
            <a:r>
              <a:rPr lang="en-US" sz="2400" dirty="0"/>
              <a:t> Procedures Video </a:t>
            </a:r>
          </a:p>
        </p:txBody>
      </p:sp>
    </p:spTree>
    <p:extLst>
      <p:ext uri="{BB962C8B-B14F-4D97-AF65-F5344CB8AC3E}">
        <p14:creationId xmlns:p14="http://schemas.microsoft.com/office/powerpoint/2010/main" val="916564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9BDE-44C9-96CE-D3E3-50AF4EFA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Procedures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1134-D1B2-BA7B-0A37-E5D7A92A2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Enhanced Automation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DEB0A-A98B-9E81-E681-1B3B1942D3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Consistency and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07BA2-9697-13EA-659E-262266B400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Stored procedures automate repetitive tasks, minimizing manual input and allowing for scheduled executions to enhance operational efficiency.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A21E20-D170-B8F0-48DF-CFD150F741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Using stored procedures ensures data manipulation is consistent across operations, improving performance by minimizing parsing and optimizing single execution paths.</a:t>
            </a:r>
          </a:p>
        </p:txBody>
      </p:sp>
      <p:pic>
        <p:nvPicPr>
          <p:cNvPr id="21" name="Picture Placeholder 20" descr="Engineer programming robot in robotics research facility">
            <a:extLst>
              <a:ext uri="{FF2B5EF4-FFF2-40B4-BE49-F238E27FC236}">
                <a16:creationId xmlns:a16="http://schemas.microsoft.com/office/drawing/2014/main" id="{6E61B3E8-4E96-1C2E-5FF4-F3A26625936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4079" r="32225"/>
          <a:stretch/>
        </p:blipFill>
        <p:spPr>
          <a:xfrm>
            <a:off x="7696200" y="1"/>
            <a:ext cx="4495800" cy="6858000"/>
          </a:xfrm>
        </p:spPr>
      </p:pic>
    </p:spTree>
    <p:extLst>
      <p:ext uri="{BB962C8B-B14F-4D97-AF65-F5344CB8AC3E}">
        <p14:creationId xmlns:p14="http://schemas.microsoft.com/office/powerpoint/2010/main" val="200023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930D35A-8FE3-4841-AE37-BEDB74375AA5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485</Words>
  <Application>Microsoft Macintosh PowerPoint</Application>
  <PresentationFormat>Widescreen</PresentationFormat>
  <Paragraphs>70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Calibri SemiBold</vt:lpstr>
      <vt:lpstr>Poppins</vt:lpstr>
      <vt:lpstr>Office Theme</vt:lpstr>
      <vt:lpstr>Terra</vt:lpstr>
      <vt:lpstr>Introduction to Star Schema</vt:lpstr>
      <vt:lpstr>Star Schema Overview</vt:lpstr>
      <vt:lpstr>Data Loading Process</vt:lpstr>
      <vt:lpstr>Stored  Procedure</vt:lpstr>
      <vt:lpstr>PowerPoint Presentation</vt:lpstr>
      <vt:lpstr>SQL Code for Stored Procedure</vt:lpstr>
      <vt:lpstr>Workflow Tracking Procedure</vt:lpstr>
      <vt:lpstr>Stored Procedures for Star Schema Loading and Workflow Tracking</vt:lpstr>
      <vt:lpstr>Benefits of Procedures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Oksana Weigand-Suminski</dc:creator>
  <cp:lastModifiedBy>Oksana Weigand-Suminski</cp:lastModifiedBy>
  <cp:revision>1</cp:revision>
  <dcterms:created xsi:type="dcterms:W3CDTF">2024-11-19T03:52:38Z</dcterms:created>
  <dcterms:modified xsi:type="dcterms:W3CDTF">2024-11-19T05:00:43Z</dcterms:modified>
</cp:coreProperties>
</file>